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6" r:id="rId1"/>
  </p:sldMasterIdLst>
  <p:notesMasterIdLst>
    <p:notesMasterId r:id="rId13"/>
  </p:notesMasterIdLst>
  <p:sldIdLst>
    <p:sldId id="258" r:id="rId2"/>
    <p:sldId id="276" r:id="rId3"/>
    <p:sldId id="277" r:id="rId4"/>
    <p:sldId id="278" r:id="rId5"/>
    <p:sldId id="279" r:id="rId6"/>
    <p:sldId id="280" r:id="rId7"/>
    <p:sldId id="275" r:id="rId8"/>
    <p:sldId id="281" r:id="rId9"/>
    <p:sldId id="282" r:id="rId10"/>
    <p:sldId id="283" r:id="rId11"/>
    <p:sldId id="28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7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1"/>
    <p:restoredTop sz="70068"/>
  </p:normalViewPr>
  <p:slideViewPr>
    <p:cSldViewPr>
      <p:cViewPr varScale="1">
        <p:scale>
          <a:sx n="83" d="100"/>
          <a:sy n="83" d="100"/>
        </p:scale>
        <p:origin x="2496" y="192"/>
      </p:cViewPr>
      <p:guideLst>
        <p:guide orient="horz" pos="2160"/>
        <p:guide pos="3840"/>
      </p:guideLst>
    </p:cSldViewPr>
  </p:slideViewPr>
  <p:notesTextViewPr>
    <p:cViewPr>
      <p:scale>
        <a:sx n="90" d="100"/>
        <a:sy n="90" d="100"/>
      </p:scale>
      <p:origin x="0" y="0"/>
    </p:cViewPr>
  </p:notesTextViewPr>
  <p:notesViewPr>
    <p:cSldViewPr>
      <p:cViewPr varScale="1">
        <p:scale>
          <a:sx n="111" d="100"/>
          <a:sy n="111" d="100"/>
        </p:scale>
        <p:origin x="3128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58EF9E-F90D-3644-932C-1F90C8EF183B}" type="datetimeFigureOut">
              <a:rPr kumimoji="1" lang="ko-KR" altLang="en-US" smtClean="0"/>
              <a:t>2025. 4. 12.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5CD10E-49FF-8C40-B7F3-CA6239B459A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47191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8788" y="720725"/>
            <a:ext cx="6399212" cy="3600450"/>
          </a:xfrm>
          <a:ln/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ko-KR" altLang="en-US" dirty="0"/>
              <a:t>여기서는 </a:t>
            </a:r>
            <a:r>
              <a:rPr lang="en-US" altLang="ko-KR" dirty="0"/>
              <a:t>Blender software</a:t>
            </a:r>
            <a:r>
              <a:rPr lang="ko-KR" altLang="en-US" dirty="0"/>
              <a:t>의 </a:t>
            </a:r>
            <a:r>
              <a:rPr lang="en-US" altLang="ko-KR" dirty="0"/>
              <a:t>keyframe animation </a:t>
            </a:r>
            <a:r>
              <a:rPr lang="ko-KR" altLang="en-US" dirty="0"/>
              <a:t>기능에 대해 설명하겠습니다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eaLnBrk="1" hangingPunct="1"/>
            <a:endParaRPr lang="en-US" altLang="ko-KR" dirty="0"/>
          </a:p>
          <a:p>
            <a:pPr eaLnBrk="1" hangingPunct="1"/>
            <a:r>
              <a:rPr lang="en-US" altLang="ko-KR" dirty="0"/>
              <a:t>In this section, we will discuss the keyframe animation feature of the Blender software. </a:t>
            </a:r>
          </a:p>
          <a:p>
            <a:pPr eaLnBrk="1" hangingPunct="1"/>
            <a:endParaRPr lang="en-US" altLang="ko-KR" dirty="0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defRPr sz="1400" b="1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defTabSz="966788" eaLnBrk="0" hangingPunct="0">
              <a:defRPr sz="1400" b="1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defTabSz="966788" eaLnBrk="0" hangingPunct="0">
              <a:defRPr sz="1400" b="1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defTabSz="966788" eaLnBrk="0" hangingPunct="0">
              <a:defRPr sz="1400" b="1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defTabSz="966788" eaLnBrk="0" hangingPunct="0">
              <a:defRPr sz="1400" b="1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/>
            <a:fld id="{3A0F5561-95EA-4E98-8993-BD80966AED35}" type="slidenum">
              <a:rPr lang="en-US" sz="1300" b="0" smtClean="0"/>
              <a:pPr eaLnBrk="1" hangingPunct="1"/>
              <a:t>1</a:t>
            </a:fld>
            <a:endParaRPr lang="en-US" sz="1300" b="0"/>
          </a:p>
        </p:txBody>
      </p:sp>
    </p:spTree>
    <p:extLst>
      <p:ext uri="{BB962C8B-B14F-4D97-AF65-F5344CB8AC3E}">
        <p14:creationId xmlns:p14="http://schemas.microsoft.com/office/powerpoint/2010/main" val="2224035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이제 </a:t>
            </a:r>
            <a:r>
              <a:rPr kumimoji="1" lang="en-US" altLang="ko-KR" dirty="0"/>
              <a:t>main menu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Render menu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Render Animation </a:t>
            </a:r>
            <a:r>
              <a:rPr kumimoji="1" lang="ko-KR" altLang="en-US" dirty="0"/>
              <a:t>을 선택합니다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2455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Rendering </a:t>
            </a:r>
            <a:r>
              <a:rPr kumimoji="1" lang="ko-KR" altLang="en-US" dirty="0"/>
              <a:t>된 </a:t>
            </a:r>
            <a:r>
              <a:rPr kumimoji="1" lang="en-US" altLang="ko-KR" dirty="0"/>
              <a:t>output video</a:t>
            </a:r>
            <a:r>
              <a:rPr kumimoji="1" lang="ko-KR" altLang="en-US" dirty="0"/>
              <a:t>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50908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kumimoji="1" lang="ko-KR" altLang="en-US" dirty="0"/>
              <a:t>화살표로 표시된 경계 부분을 </a:t>
            </a:r>
            <a:r>
              <a:rPr kumimoji="1" lang="en" altLang="ko-KR" dirty="0"/>
              <a:t>mouse left button click</a:t>
            </a:r>
            <a:r>
              <a:rPr kumimoji="1" lang="ko-KR" altLang="en-US" dirty="0"/>
              <a:t>한 채로 위쪽으로 </a:t>
            </a:r>
            <a:r>
              <a:rPr kumimoji="1" lang="en" altLang="ko-KR" dirty="0"/>
              <a:t>dragging</a:t>
            </a:r>
            <a:r>
              <a:rPr kumimoji="1" lang="ko-KR" altLang="en-US" dirty="0"/>
              <a:t>합니다</a:t>
            </a:r>
            <a:r>
              <a:rPr kumimoji="1" lang="en-US" altLang="ko-KR" dirty="0"/>
              <a:t>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ko-KR" altLang="en-US" dirty="0"/>
              <a:t>이제 우리는 </a:t>
            </a:r>
            <a:r>
              <a:rPr kumimoji="1" lang="en" altLang="ko-KR" dirty="0"/>
              <a:t>workspace</a:t>
            </a:r>
            <a:r>
              <a:rPr kumimoji="1" lang="ko-KR" altLang="en-US" dirty="0"/>
              <a:t>의 아랫부분에 </a:t>
            </a:r>
            <a:r>
              <a:rPr kumimoji="1" lang="en" altLang="ko-KR" dirty="0"/>
              <a:t>animation timeline</a:t>
            </a:r>
            <a:r>
              <a:rPr kumimoji="1" lang="ko-KR" altLang="en-US" dirty="0"/>
              <a:t>을 볼 수 있습니다</a:t>
            </a:r>
            <a:r>
              <a:rPr kumimoji="1" lang="en-US" altLang="ko-KR" dirty="0"/>
              <a:t>. </a:t>
            </a:r>
          </a:p>
          <a:p>
            <a:endParaRPr kumimoji="1" lang="en-US" altLang="ko-KR" dirty="0"/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Left-click and drag the bounding part indicated by the arrow</a:t>
            </a:r>
            <a:r>
              <a:rPr kumimoji="1" lang="ko-KR" altLang="en-US" dirty="0"/>
              <a:t> </a:t>
            </a:r>
            <a:r>
              <a:rPr kumimoji="1" lang="en" altLang="ko-KR" dirty="0"/>
              <a:t>upward.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Now we can see the animation timeline at the bottom of the workspace.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7966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R" dirty="0"/>
              <a:t>Frame 1 </a:t>
            </a:r>
            <a:r>
              <a:rPr kumimoji="1" lang="ko-KR" altLang="en-US" dirty="0"/>
              <a:t>에서 시작 </a:t>
            </a:r>
            <a:r>
              <a:rPr kumimoji="1" lang="en" altLang="ko-KR" dirty="0"/>
              <a:t>keyframe</a:t>
            </a:r>
            <a:r>
              <a:rPr kumimoji="1" lang="ko-KR" altLang="en-US" dirty="0"/>
              <a:t>을 저장하기 위해 </a:t>
            </a:r>
            <a:r>
              <a:rPr kumimoji="1" lang="en" altLang="ko-KR" dirty="0"/>
              <a:t>workspace</a:t>
            </a:r>
            <a:r>
              <a:rPr kumimoji="1" lang="ko-KR" altLang="en-US" dirty="0"/>
              <a:t>에서 </a:t>
            </a:r>
            <a:r>
              <a:rPr kumimoji="1" lang="en" altLang="ko-KR" dirty="0"/>
              <a:t>mouse right button click</a:t>
            </a:r>
            <a:r>
              <a:rPr kumimoji="1" lang="ko-KR" altLang="en-US" dirty="0"/>
              <a:t>하여 </a:t>
            </a:r>
            <a:r>
              <a:rPr kumimoji="1" lang="en" altLang="ko-KR" dirty="0"/>
              <a:t>menu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" altLang="ko-KR" dirty="0"/>
              <a:t>popup</a:t>
            </a:r>
            <a:r>
              <a:rPr kumimoji="1" lang="ko-KR" altLang="en-US" dirty="0"/>
              <a:t>한 후</a:t>
            </a:r>
            <a:r>
              <a:rPr kumimoji="1" lang="en-US" altLang="ko-KR" dirty="0"/>
              <a:t>, “</a:t>
            </a:r>
            <a:r>
              <a:rPr kumimoji="1" lang="en" altLang="ko-KR" dirty="0"/>
              <a:t>Insert keyframe” </a:t>
            </a:r>
            <a:r>
              <a:rPr kumimoji="1" lang="ko-KR" altLang="en-US" dirty="0"/>
              <a:t>을 선택합니다</a:t>
            </a:r>
            <a:r>
              <a:rPr kumimoji="1" lang="en-US" altLang="ko-KR" dirty="0"/>
              <a:t>.  (</a:t>
            </a:r>
            <a:r>
              <a:rPr kumimoji="1" lang="en" altLang="ko-KR" dirty="0"/>
              <a:t>hot key</a:t>
            </a:r>
            <a:r>
              <a:rPr kumimoji="1" lang="ko-KR" altLang="en-US" dirty="0"/>
              <a:t>는 “</a:t>
            </a:r>
            <a:r>
              <a:rPr kumimoji="1" lang="en" altLang="ko-KR" dirty="0" err="1"/>
              <a:t>i</a:t>
            </a:r>
            <a:r>
              <a:rPr kumimoji="1" lang="en" altLang="ko-KR" dirty="0"/>
              <a:t>” </a:t>
            </a:r>
            <a:r>
              <a:rPr kumimoji="1" lang="ko-KR" altLang="en-US" dirty="0"/>
              <a:t>입니다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" altLang="ko-KR" dirty="0"/>
              <a:t>To save the starting keyframe in Frame 1, right-click in the workspace to pop up the menu, and select "Insert keyframe" (the hot key is "</a:t>
            </a:r>
            <a:r>
              <a:rPr kumimoji="1" lang="en" altLang="ko-KR" dirty="0" err="1"/>
              <a:t>i</a:t>
            </a:r>
            <a:r>
              <a:rPr kumimoji="1" lang="en" altLang="ko-KR" dirty="0"/>
              <a:t>").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4347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animation timeline</a:t>
            </a:r>
            <a:r>
              <a:rPr kumimoji="1" lang="ko-KR" altLang="en-US" dirty="0"/>
              <a:t>에서 </a:t>
            </a:r>
            <a:r>
              <a:rPr kumimoji="1" lang="en" altLang="ko-KR" dirty="0"/>
              <a:t>frame cursor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" altLang="ko-KR" dirty="0"/>
              <a:t>mouse</a:t>
            </a:r>
            <a:r>
              <a:rPr kumimoji="1" lang="ko-KR" altLang="en-US" dirty="0"/>
              <a:t>로 원하는 </a:t>
            </a:r>
            <a:r>
              <a:rPr kumimoji="1" lang="en" altLang="ko-KR" dirty="0"/>
              <a:t>frame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옮깁니다 </a:t>
            </a:r>
            <a:r>
              <a:rPr kumimoji="1" lang="en-US" altLang="ko-KR" dirty="0"/>
              <a:t>(</a:t>
            </a:r>
            <a:r>
              <a:rPr kumimoji="1" lang="en" altLang="ko-KR" dirty="0"/>
              <a:t>ex. frame 30).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select</a:t>
            </a:r>
            <a:r>
              <a:rPr kumimoji="1" lang="ko-KR" altLang="en-US" dirty="0"/>
              <a:t>된 </a:t>
            </a:r>
            <a:r>
              <a:rPr kumimoji="1" lang="en" altLang="ko-KR" dirty="0"/>
              <a:t>object</a:t>
            </a:r>
            <a:r>
              <a:rPr kumimoji="1" lang="ko-KR" altLang="en-US" dirty="0"/>
              <a:t>가 </a:t>
            </a:r>
            <a:r>
              <a:rPr kumimoji="1" lang="en" altLang="ko-KR" dirty="0"/>
              <a:t>target frame</a:t>
            </a:r>
            <a:r>
              <a:rPr kumimoji="1" lang="ko-KR" altLang="en-US" dirty="0"/>
              <a:t>에서 갖게 될 </a:t>
            </a:r>
            <a:r>
              <a:rPr kumimoji="1" lang="en" altLang="ko-KR" dirty="0"/>
              <a:t>transformation</a:t>
            </a:r>
            <a:r>
              <a:rPr kumimoji="1" lang="ko-KR" altLang="en-US" dirty="0"/>
              <a:t>을 </a:t>
            </a:r>
            <a:r>
              <a:rPr kumimoji="1" lang="en" altLang="ko-KR" dirty="0"/>
              <a:t>setting </a:t>
            </a:r>
            <a:r>
              <a:rPr kumimoji="1" lang="ko-KR" altLang="en-US" dirty="0"/>
              <a:t>합니다 </a:t>
            </a:r>
            <a:r>
              <a:rPr kumimoji="1" lang="en-US" altLang="ko-KR" dirty="0"/>
              <a:t>(</a:t>
            </a:r>
            <a:r>
              <a:rPr kumimoji="1" lang="en" altLang="ko-KR" dirty="0"/>
              <a:t>ex. Translate y 5, and Rotate about Y axis by 45 degree).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Keyframe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저장합니다 </a:t>
            </a:r>
            <a:r>
              <a:rPr kumimoji="1" lang="en-US" altLang="ko-KR" dirty="0"/>
              <a:t>(</a:t>
            </a:r>
            <a:r>
              <a:rPr kumimoji="1" lang="en" altLang="ko-KR" dirty="0"/>
              <a:t>workspace</a:t>
            </a:r>
            <a:r>
              <a:rPr kumimoji="1" lang="ko-KR" altLang="en-US" dirty="0"/>
              <a:t>에서 </a:t>
            </a:r>
            <a:r>
              <a:rPr kumimoji="1" lang="en" altLang="ko-KR" dirty="0"/>
              <a:t>right mouse click menu &gt; insert keyframe, </a:t>
            </a:r>
            <a:r>
              <a:rPr kumimoji="1" lang="ko-KR" altLang="en-US" dirty="0"/>
              <a:t>또는 </a:t>
            </a:r>
            <a:r>
              <a:rPr kumimoji="1" lang="en" altLang="ko-KR" dirty="0"/>
              <a:t>hotkey ‘</a:t>
            </a:r>
            <a:r>
              <a:rPr kumimoji="1" lang="en" altLang="ko-KR" dirty="0" err="1"/>
              <a:t>i</a:t>
            </a:r>
            <a:r>
              <a:rPr kumimoji="1" lang="en" altLang="ko-KR" dirty="0"/>
              <a:t>’). </a:t>
            </a:r>
          </a:p>
          <a:p>
            <a:endParaRPr kumimoji="1" lang="en" altLang="ko-KR" dirty="0"/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In the animation timeline, move the frame cursor to the desired frame with the mouse (ex. frame 30).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Set the transformation that the selected object will have in the target frame (ex. Translate y 5, and Rotate about Y axis by 45 degree).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Save as a keyframe (right mouse click menu &gt; insert keyframe in workspace, or hotkey '</a:t>
            </a:r>
            <a:r>
              <a:rPr kumimoji="1" lang="en" altLang="ko-KR" dirty="0" err="1"/>
              <a:t>i</a:t>
            </a:r>
            <a:r>
              <a:rPr kumimoji="1" lang="en" altLang="ko-KR" dirty="0"/>
              <a:t>').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5395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ko-KR" dirty="0"/>
              <a:t>animation timeline</a:t>
            </a:r>
            <a:r>
              <a:rPr kumimoji="1" lang="ko-KR" altLang="en-US" dirty="0"/>
              <a:t>에서 </a:t>
            </a:r>
            <a:r>
              <a:rPr kumimoji="1" lang="en" altLang="ko-KR" dirty="0"/>
              <a:t>frame cursor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" altLang="ko-KR" dirty="0"/>
              <a:t>mouse</a:t>
            </a:r>
            <a:r>
              <a:rPr kumimoji="1" lang="ko-KR" altLang="en-US" dirty="0"/>
              <a:t>로 </a:t>
            </a:r>
            <a:r>
              <a:rPr kumimoji="1" lang="en" altLang="ko-KR" dirty="0"/>
              <a:t>frame 60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옮깁니다</a:t>
            </a:r>
            <a:r>
              <a:rPr kumimoji="1" lang="en-US" altLang="ko-KR" dirty="0"/>
              <a:t>. </a:t>
            </a:r>
          </a:p>
          <a:p>
            <a:r>
              <a:rPr kumimoji="1" lang="en" altLang="ko-KR" dirty="0"/>
              <a:t>select</a:t>
            </a:r>
            <a:r>
              <a:rPr kumimoji="1" lang="ko-KR" altLang="en-US" dirty="0"/>
              <a:t>된 </a:t>
            </a:r>
            <a:r>
              <a:rPr kumimoji="1" lang="en" altLang="ko-KR" dirty="0"/>
              <a:t>object</a:t>
            </a:r>
            <a:r>
              <a:rPr kumimoji="1" lang="ko-KR" altLang="en-US" dirty="0"/>
              <a:t>가 </a:t>
            </a:r>
            <a:r>
              <a:rPr kumimoji="1" lang="en" altLang="ko-KR" dirty="0"/>
              <a:t>translation (5, 0, 0), rotation (0, 120, 0) </a:t>
            </a:r>
            <a:r>
              <a:rPr kumimoji="1" lang="ko-KR" altLang="en-US" dirty="0"/>
              <a:t>을 가지게 합니다</a:t>
            </a:r>
            <a:r>
              <a:rPr kumimoji="1" lang="en-US" altLang="ko-KR" dirty="0"/>
              <a:t>. </a:t>
            </a:r>
          </a:p>
          <a:p>
            <a:r>
              <a:rPr kumimoji="1" lang="en" altLang="ko-KR" dirty="0"/>
              <a:t>Keyframe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저장합니다 </a:t>
            </a:r>
            <a:r>
              <a:rPr kumimoji="1" lang="en-US" altLang="ko-KR" dirty="0"/>
              <a:t>(</a:t>
            </a:r>
            <a:r>
              <a:rPr kumimoji="1" lang="en" altLang="ko-KR" dirty="0"/>
              <a:t>workspace</a:t>
            </a:r>
            <a:r>
              <a:rPr kumimoji="1" lang="ko-KR" altLang="en-US" dirty="0"/>
              <a:t>에서 </a:t>
            </a:r>
            <a:r>
              <a:rPr kumimoji="1" lang="en" altLang="ko-KR" dirty="0"/>
              <a:t>right mouse click menu &gt; insert keyframe, </a:t>
            </a:r>
            <a:r>
              <a:rPr kumimoji="1" lang="ko-KR" altLang="en-US" dirty="0"/>
              <a:t>또는 </a:t>
            </a:r>
            <a:r>
              <a:rPr kumimoji="1" lang="en" altLang="ko-KR" dirty="0"/>
              <a:t>hotkey ‘</a:t>
            </a:r>
            <a:r>
              <a:rPr kumimoji="1" lang="en" altLang="ko-KR" dirty="0" err="1"/>
              <a:t>i</a:t>
            </a:r>
            <a:r>
              <a:rPr kumimoji="1" lang="en" altLang="ko-KR" dirty="0"/>
              <a:t>’). </a:t>
            </a:r>
          </a:p>
          <a:p>
            <a:r>
              <a:rPr kumimoji="1" lang="en" altLang="ko-KR" dirty="0"/>
              <a:t>timeline</a:t>
            </a:r>
            <a:r>
              <a:rPr kumimoji="1" lang="ko-KR" altLang="en-US" dirty="0"/>
              <a:t>에 노랑색으로 </a:t>
            </a:r>
            <a:r>
              <a:rPr kumimoji="1" lang="en" altLang="ko-KR" dirty="0"/>
              <a:t>keyframe </a:t>
            </a:r>
            <a:r>
              <a:rPr kumimoji="1" lang="ko-KR" altLang="en-US" dirty="0" err="1"/>
              <a:t>세개</a:t>
            </a:r>
            <a:r>
              <a:rPr kumimoji="1" lang="en-US" altLang="ko-KR" dirty="0"/>
              <a:t>: </a:t>
            </a:r>
            <a:r>
              <a:rPr kumimoji="1" lang="en" altLang="ko-KR" dirty="0"/>
              <a:t>frame 0, 30, 60 </a:t>
            </a:r>
            <a:r>
              <a:rPr kumimoji="1" lang="ko-KR" altLang="en-US" dirty="0"/>
              <a:t>이 표시 됩니다</a:t>
            </a:r>
            <a:r>
              <a:rPr kumimoji="1" lang="en-US" altLang="ko-KR" dirty="0"/>
              <a:t>. </a:t>
            </a:r>
            <a:endParaRPr kumimoji="1" lang="en" altLang="ko-KR" dirty="0"/>
          </a:p>
          <a:p>
            <a:endParaRPr kumimoji="1" lang="en" altLang="ko-KR" dirty="0"/>
          </a:p>
          <a:p>
            <a:r>
              <a:rPr kumimoji="1" lang="en" altLang="ko-KR" dirty="0"/>
              <a:t>In the animation timeline, move the frame cursor to frame 60 with the mouse. </a:t>
            </a:r>
          </a:p>
          <a:p>
            <a:r>
              <a:rPr kumimoji="1" lang="en" altLang="ko-KR" dirty="0"/>
              <a:t>Make the selected object have translation (5, 0, 0), rotation (0, 120, 0). </a:t>
            </a:r>
          </a:p>
          <a:p>
            <a:r>
              <a:rPr kumimoji="1" lang="en" altLang="ko-KR" dirty="0"/>
              <a:t>keyframe (right mouse click menu &gt; insert keyframe in workspace, or hotkey '</a:t>
            </a:r>
            <a:r>
              <a:rPr kumimoji="1" lang="en" altLang="ko-KR" dirty="0" err="1"/>
              <a:t>i</a:t>
            </a:r>
            <a:r>
              <a:rPr kumimoji="1" lang="en" altLang="ko-KR" dirty="0"/>
              <a:t>’). </a:t>
            </a:r>
          </a:p>
          <a:p>
            <a:r>
              <a:rPr kumimoji="1" lang="en" altLang="ko-KR" dirty="0"/>
              <a:t>The timeline shows three keyframes in yellow: frame 0, 30, and 60. </a:t>
            </a:r>
          </a:p>
          <a:p>
            <a:endParaRPr kumimoji="1" lang="en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056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End frame</a:t>
            </a:r>
            <a:r>
              <a:rPr kumimoji="1" lang="ko-KR" altLang="en-US" dirty="0"/>
              <a:t>을 </a:t>
            </a:r>
            <a:r>
              <a:rPr kumimoji="1" lang="en-US" altLang="ko-KR" dirty="0"/>
              <a:t>60 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바꿉니다</a:t>
            </a:r>
            <a:r>
              <a:rPr kumimoji="1" lang="en-US" altLang="ko-KR" dirty="0"/>
              <a:t>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ko-KR" altLang="en-US" dirty="0"/>
              <a:t>이제 </a:t>
            </a:r>
            <a:r>
              <a:rPr kumimoji="1" lang="en" altLang="ko-KR" dirty="0"/>
              <a:t>play </a:t>
            </a:r>
            <a:r>
              <a:rPr kumimoji="1" lang="ko-KR" altLang="en-US" dirty="0"/>
              <a:t>버튼을 눌러 </a:t>
            </a:r>
            <a:r>
              <a:rPr kumimoji="1" lang="en" altLang="ko-KR" dirty="0"/>
              <a:t>animation</a:t>
            </a:r>
            <a:r>
              <a:rPr kumimoji="1" lang="ko-KR" altLang="en-US" dirty="0"/>
              <a:t>을 재생합니다</a:t>
            </a:r>
            <a:r>
              <a:rPr kumimoji="1" lang="en-US" altLang="ko-KR" dirty="0"/>
              <a:t>. 0 </a:t>
            </a:r>
            <a:r>
              <a:rPr kumimoji="1" lang="en" altLang="ko-KR" dirty="0"/>
              <a:t>frame </a:t>
            </a:r>
            <a:r>
              <a:rPr kumimoji="1" lang="ko-KR" altLang="en-US" dirty="0" err="1"/>
              <a:t>부터</a:t>
            </a:r>
            <a:r>
              <a:rPr kumimoji="1" lang="ko-KR" altLang="en-US" dirty="0"/>
              <a:t> </a:t>
            </a:r>
            <a:r>
              <a:rPr kumimoji="1" lang="en-US" altLang="ko-KR" dirty="0"/>
              <a:t>60 </a:t>
            </a:r>
            <a:r>
              <a:rPr kumimoji="1" lang="en" altLang="ko-KR" dirty="0"/>
              <a:t>frame</a:t>
            </a:r>
            <a:r>
              <a:rPr kumimoji="1" lang="ko-KR" altLang="en-US" dirty="0"/>
              <a:t>까지 </a:t>
            </a:r>
            <a:r>
              <a:rPr kumimoji="1" lang="en" altLang="ko-KR" dirty="0"/>
              <a:t>animation</a:t>
            </a:r>
            <a:r>
              <a:rPr kumimoji="1" lang="ko-KR" altLang="en-US" dirty="0"/>
              <a:t>이 재생된 후</a:t>
            </a:r>
            <a:r>
              <a:rPr kumimoji="1" lang="en-US" altLang="ko-KR" dirty="0"/>
              <a:t>, </a:t>
            </a:r>
            <a:r>
              <a:rPr kumimoji="1" lang="ko-KR" altLang="en-US" dirty="0"/>
              <a:t>계속 반복됩니다</a:t>
            </a:r>
            <a:r>
              <a:rPr kumimoji="1" lang="en-US" altLang="ko-KR" dirty="0"/>
              <a:t>. </a:t>
            </a:r>
          </a:p>
          <a:p>
            <a:endParaRPr kumimoji="1" lang="en-US" altLang="ko-KR" dirty="0"/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Replace End frame with 60.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Now press the play button to play the animation. The animation will play from frame 0 to frame 60, and then continue to loop. 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8545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kumimoji="1" lang="en-US" altLang="ko-Kore-KR" dirty="0"/>
              <a:t>Blender</a:t>
            </a:r>
            <a:r>
              <a:rPr kumimoji="1" lang="ko-KR" altLang="en-US" dirty="0"/>
              <a:t>의 </a:t>
            </a:r>
            <a:r>
              <a:rPr kumimoji="1" lang="en-US" altLang="ko-Kore-KR" dirty="0"/>
              <a:t>keyframe animation </a:t>
            </a:r>
            <a:r>
              <a:rPr kumimoji="1" lang="ko-KR" altLang="en-US" dirty="0"/>
              <a:t>과정을 요약해 보겠습니다</a:t>
            </a:r>
            <a:r>
              <a:rPr kumimoji="1" lang="en-US" altLang="ko-KR" dirty="0"/>
              <a:t>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ore-KR" dirty="0"/>
              <a:t>Object selection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ore-KR" dirty="0"/>
              <a:t>Time line</a:t>
            </a:r>
            <a:r>
              <a:rPr kumimoji="1" lang="ko-KR" altLang="en-US" dirty="0"/>
              <a:t>에서 원하는 </a:t>
            </a:r>
            <a:r>
              <a:rPr kumimoji="1" lang="en-US" altLang="ko-Kore-KR" dirty="0"/>
              <a:t>key</a:t>
            </a:r>
            <a:r>
              <a:rPr kumimoji="1" lang="ko-KR" altLang="en-US" dirty="0"/>
              <a:t>로 </a:t>
            </a:r>
            <a:r>
              <a:rPr kumimoji="1" lang="en-US" altLang="ko-Kore-KR" dirty="0"/>
              <a:t>pointer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옮김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ore-KR" dirty="0"/>
              <a:t>Object transformation (translation, rotation, scale </a:t>
            </a:r>
            <a:r>
              <a:rPr kumimoji="1" lang="ko-KR" altLang="en-US" dirty="0"/>
              <a:t>등</a:t>
            </a:r>
            <a:r>
              <a:rPr kumimoji="1" lang="en-US" altLang="ko-KR" dirty="0"/>
              <a:t>)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ore-KR" dirty="0"/>
              <a:t>Workspace</a:t>
            </a:r>
            <a:r>
              <a:rPr kumimoji="1" lang="ko-KR" altLang="en-US" dirty="0"/>
              <a:t>에서 </a:t>
            </a:r>
            <a:r>
              <a:rPr kumimoji="1" lang="en-US" altLang="ko-Kore-KR" dirty="0"/>
              <a:t>right mouse button &gt; Insert Keyframe (hotkey ‘</a:t>
            </a:r>
            <a:r>
              <a:rPr kumimoji="1" lang="en-US" altLang="ko-Kore-KR" dirty="0" err="1"/>
              <a:t>i</a:t>
            </a:r>
            <a:r>
              <a:rPr kumimoji="1" lang="en-US" altLang="ko-Kore-KR" dirty="0"/>
              <a:t>’)</a:t>
            </a:r>
          </a:p>
          <a:p>
            <a:pPr marL="0" indent="0">
              <a:buFont typeface="+mj-lt"/>
              <a:buNone/>
            </a:pPr>
            <a:endParaRPr kumimoji="1" lang="en-US" altLang="ko-KR" dirty="0"/>
          </a:p>
          <a:p>
            <a:r>
              <a:rPr kumimoji="1" lang="en" altLang="ko-KR" dirty="0"/>
              <a:t>Let's summarize the process of keyframe animation in Blender.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Object selection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Move the pointer to the desired key on the time line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Object transformation (translation, rotation, scale, etc.)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In the Workspace, right mouse button &gt; Insert Keyframe (hotkey '</a:t>
            </a:r>
            <a:r>
              <a:rPr kumimoji="1" lang="en" altLang="ko-KR" dirty="0" err="1"/>
              <a:t>i</a:t>
            </a:r>
            <a:r>
              <a:rPr kumimoji="1" lang="en" altLang="ko-KR" dirty="0"/>
              <a:t>')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4644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kumimoji="1" lang="ko-KR" altLang="en-US" dirty="0"/>
              <a:t>이제 최종 </a:t>
            </a:r>
            <a:r>
              <a:rPr kumimoji="1" lang="en-US" altLang="ko-KR" dirty="0"/>
              <a:t>rendering</a:t>
            </a:r>
            <a:r>
              <a:rPr kumimoji="1" lang="ko-KR" altLang="en-US" dirty="0"/>
              <a:t>된 비디오를 만들기 위해 먼저 </a:t>
            </a:r>
            <a:r>
              <a:rPr kumimoji="1" lang="en-US" altLang="ko-KR" dirty="0"/>
              <a:t>Render Property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열어 </a:t>
            </a:r>
            <a:r>
              <a:rPr kumimoji="1" lang="en-US" altLang="ko-KR" dirty="0"/>
              <a:t>renderer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선택합니다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228600" indent="-228600">
              <a:buFont typeface="+mj-lt"/>
              <a:buAutoNum type="arabicPeriod"/>
            </a:pPr>
            <a:r>
              <a:rPr kumimoji="1" lang="en-US" altLang="ko-KR" dirty="0"/>
              <a:t>Cycles</a:t>
            </a:r>
            <a:r>
              <a:rPr kumimoji="1" lang="ko-KR" altLang="en-US" dirty="0"/>
              <a:t>는 매우 사실적인 </a:t>
            </a:r>
            <a:r>
              <a:rPr kumimoji="1" lang="en-US" altLang="ko-KR" dirty="0"/>
              <a:t>rendering</a:t>
            </a:r>
            <a:r>
              <a:rPr kumimoji="1" lang="ko-KR" altLang="en-US" dirty="0"/>
              <a:t>이 가능한 </a:t>
            </a:r>
            <a:r>
              <a:rPr kumimoji="1" lang="en-US" altLang="ko-KR" dirty="0"/>
              <a:t>renderer</a:t>
            </a:r>
            <a:r>
              <a:rPr kumimoji="1" lang="ko-KR" altLang="en-US" dirty="0"/>
              <a:t>이지만 시간이 오래 걸립니다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EEVEE</a:t>
            </a:r>
            <a:r>
              <a:rPr kumimoji="1" lang="ko-KR" altLang="en-US" dirty="0"/>
              <a:t>는 빠른 렌더링을 보장하지만 실제 상업용으로 쓰기에는 </a:t>
            </a:r>
            <a:r>
              <a:rPr kumimoji="1" lang="en-US" altLang="ko-KR" dirty="0"/>
              <a:t>quality</a:t>
            </a:r>
            <a:r>
              <a:rPr kumimoji="1" lang="ko-KR" altLang="en-US" dirty="0"/>
              <a:t>면에서 부족합니다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 상황에 맞는 적절한 </a:t>
            </a:r>
            <a:r>
              <a:rPr kumimoji="1" lang="en-US" altLang="ko-KR" dirty="0"/>
              <a:t>renderer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선택합니다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Now, to create the final rendered video, we first open the Render Property and select a renderer.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Cycles is a renderer that can produce very realistic renders, but it takes a long time. EEVEE guarantees fast rendering, but lacks the quality for real-world commercial use.  Choose the appropriate renderer for your situation. 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6133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kumimoji="1" lang="en-US" altLang="ko-KR" dirty="0"/>
              <a:t>Output format</a:t>
            </a:r>
            <a:r>
              <a:rPr kumimoji="1" lang="ko-KR" altLang="en-US" dirty="0"/>
              <a:t> </a:t>
            </a:r>
            <a:r>
              <a:rPr kumimoji="1" lang="en-US" altLang="ko-KR" dirty="0"/>
              <a:t>option</a:t>
            </a:r>
            <a:r>
              <a:rPr kumimoji="1" lang="ko-KR" altLang="en-US" dirty="0"/>
              <a:t>의 입력을 위해 </a:t>
            </a:r>
            <a:r>
              <a:rPr kumimoji="1" lang="en-US" altLang="ko-KR" dirty="0"/>
              <a:t>“Output Property”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en-US" altLang="ko-KR" dirty="0"/>
              <a:t>open </a:t>
            </a:r>
            <a:r>
              <a:rPr kumimoji="1" lang="ko-KR" altLang="en-US" dirty="0"/>
              <a:t>합니다</a:t>
            </a:r>
            <a:r>
              <a:rPr kumimoji="1" lang="en-US" altLang="ko-KR" dirty="0"/>
              <a:t>.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ko-KR" altLang="en-US" dirty="0"/>
              <a:t>다른 </a:t>
            </a:r>
            <a:r>
              <a:rPr kumimoji="1" lang="en-US" altLang="ko-KR" dirty="0"/>
              <a:t>option</a:t>
            </a:r>
            <a:r>
              <a:rPr kumimoji="1" lang="ko-KR" altLang="en-US" dirty="0"/>
              <a:t>들은 여기서 다루지 않겠고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output directory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지정하도록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228600" indent="-228600">
              <a:buFont typeface="+mj-lt"/>
              <a:buAutoNum type="arabicPeriod"/>
            </a:pPr>
            <a:r>
              <a:rPr kumimoji="1" lang="ko-KR" altLang="en-US" dirty="0"/>
              <a:t>마지막으로 </a:t>
            </a:r>
            <a:r>
              <a:rPr kumimoji="1" lang="en-US" altLang="ko-KR" dirty="0"/>
              <a:t>output format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“</a:t>
            </a:r>
            <a:r>
              <a:rPr kumimoji="1" lang="en-US" altLang="ko-KR" dirty="0" err="1"/>
              <a:t>FFmpeg</a:t>
            </a:r>
            <a:r>
              <a:rPr kumimoji="1" lang="en-US" altLang="ko-KR" dirty="0"/>
              <a:t> Video” </a:t>
            </a:r>
            <a:r>
              <a:rPr kumimoji="1" lang="ko-KR" altLang="en-US" dirty="0"/>
              <a:t>로 선택합니다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Open the "Output Property" for input of the Output format option.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We won't cover the other options here, but make sure to specify the output directory. 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" altLang="ko-KR" dirty="0"/>
              <a:t>Finally, select the output format as "</a:t>
            </a:r>
            <a:r>
              <a:rPr kumimoji="1" lang="en" altLang="ko-KR" dirty="0" err="1"/>
              <a:t>FFmpeg</a:t>
            </a:r>
            <a:r>
              <a:rPr kumimoji="1" lang="en" altLang="ko-KR" dirty="0"/>
              <a:t> Video". 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5CD10E-49FF-8C40-B7F3-CA6239B459A9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1722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Autofit/>
          </a:bodyPr>
          <a:lstStyle>
            <a:lvl1pPr algn="ctr">
              <a:defRPr sz="4400" b="1"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5488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51384" y="1124743"/>
            <a:ext cx="11043247" cy="5256585"/>
          </a:xfrm>
        </p:spPr>
        <p:txBody>
          <a:bodyPr/>
          <a:lstStyle>
            <a:lvl2pPr marL="742950" indent="-285750">
              <a:buFont typeface="시스템 서체 일반체"/>
              <a:buChar char="◦"/>
              <a:defRPr/>
            </a:lvl2pPr>
            <a:lvl3pPr marL="1143000" indent="-228600">
              <a:buFont typeface="Wingdings" pitchFamily="2" charset="2"/>
              <a:buChar char="§"/>
              <a:defRPr/>
            </a:lvl3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932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51384" y="1124745"/>
            <a:ext cx="5443016" cy="554461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124745"/>
            <a:ext cx="5397031" cy="554461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031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F681723-6876-B176-4DD0-7454E2315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260648"/>
            <a:ext cx="11043247" cy="72008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47639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251460" y="1018571"/>
            <a:ext cx="11635740" cy="538222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1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1430000" y="6481823"/>
            <a:ext cx="457200" cy="259974"/>
          </a:xfrm>
          <a:prstGeom prst="rect">
            <a:avLst/>
          </a:prstGeom>
          <a:noFill/>
        </p:spPr>
        <p:txBody>
          <a:bodyPr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8B09B1D7-08F4-4981-B496-0018F6D397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3582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51384" y="260648"/>
            <a:ext cx="11043247" cy="720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51384" y="1124743"/>
            <a:ext cx="11043247" cy="5256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594631" y="6381328"/>
            <a:ext cx="373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60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</p:sldLayoutIdLst>
  <p:hf hdr="0" dt="0"/>
  <p:txStyles>
    <p:titleStyle>
      <a:lvl1pPr algn="l" defTabSz="914400" rtl="0" eaLnBrk="1" latinLnBrk="1" hangingPunct="1">
        <a:spcBef>
          <a:spcPct val="0"/>
        </a:spcBef>
        <a:buNone/>
        <a:defRPr sz="3600" b="1" i="0" kern="1200">
          <a:solidFill>
            <a:schemeClr val="tx1"/>
          </a:solidFill>
          <a:latin typeface="Tahoma" panose="020B0604030504040204" pitchFamily="34" charset="0"/>
          <a:ea typeface="NanumSquare Neo OTF Heavy" pitchFamily="2" charset="-127"/>
          <a:cs typeface="Tahoma" panose="020B060403050404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Tahoma" panose="020B0604030504040204" pitchFamily="34" charset="0"/>
          <a:ea typeface="NanumSquare Neo OTF Regular" pitchFamily="2" charset="-127"/>
          <a:cs typeface="Tahoma" panose="020B060403050404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시스템 서체 일반체"/>
        <a:buChar char="◦"/>
        <a:defRPr sz="1800" kern="1200">
          <a:solidFill>
            <a:schemeClr val="tx1">
              <a:lumMod val="65000"/>
              <a:lumOff val="35000"/>
            </a:schemeClr>
          </a:solidFill>
          <a:latin typeface="Tahoma" panose="020B0604030504040204" pitchFamily="34" charset="0"/>
          <a:ea typeface="NanumSquare Neo OTF Regular" pitchFamily="2" charset="-127"/>
          <a:cs typeface="Tahoma" panose="020B060403050404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Wingdings" pitchFamily="2" charset="2"/>
        <a:buChar char="§"/>
        <a:defRPr sz="1600" kern="1200">
          <a:solidFill>
            <a:schemeClr val="tx1">
              <a:lumMod val="65000"/>
              <a:lumOff val="35000"/>
            </a:schemeClr>
          </a:solidFill>
          <a:latin typeface="Tahoma" panose="020B0604030504040204" pitchFamily="34" charset="0"/>
          <a:ea typeface="NanumSquare Neo OTF Regular" pitchFamily="2" charset="-127"/>
          <a:cs typeface="Tahoma" panose="020B060403050404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>
              <a:lumMod val="65000"/>
              <a:lumOff val="35000"/>
            </a:schemeClr>
          </a:solidFill>
          <a:latin typeface="Tahoma" panose="020B0604030504040204" pitchFamily="34" charset="0"/>
          <a:ea typeface="NanumSquare Neo OTF Regular" pitchFamily="2" charset="-127"/>
          <a:cs typeface="Tahoma" panose="020B060403050404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>
              <a:lumMod val="65000"/>
              <a:lumOff val="35000"/>
            </a:schemeClr>
          </a:solidFill>
          <a:latin typeface="Tahoma" panose="020B0604030504040204" pitchFamily="34" charset="0"/>
          <a:ea typeface="NanumSquare Neo OTF Regular" pitchFamily="2" charset="-127"/>
          <a:cs typeface="Tahoma" panose="020B0604030504040204" pitchFamily="34" charset="0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6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>
          <a:xfrm>
            <a:off x="696888" y="1968063"/>
            <a:ext cx="10798224" cy="1470025"/>
          </a:xfrm>
        </p:spPr>
        <p:txBody>
          <a:bodyPr/>
          <a:lstStyle/>
          <a:p>
            <a:pPr algn="ctr"/>
            <a:r>
              <a:rPr lang="en-US" dirty="0">
                <a:ea typeface="Tahoma" panose="020B0604030504040204" pitchFamily="34" charset="0"/>
              </a:rPr>
              <a:t>10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_2 Blender: Animation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2895600" y="3633950"/>
            <a:ext cx="6400800" cy="560572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Computer Graphics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6594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BCC75-BDDF-41F2-C50A-AA194B01D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Rendering Output (3/4)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068EBE4-C460-D866-5814-F71058005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5400" y="1236278"/>
            <a:ext cx="4752528" cy="474021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816FF6-CDA8-9B0A-D386-42366524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37355FC7-CF86-2248-A922-16DA871BE43C}"/>
              </a:ext>
            </a:extLst>
          </p:cNvPr>
          <p:cNvSpPr/>
          <p:nvPr/>
        </p:nvSpPr>
        <p:spPr>
          <a:xfrm>
            <a:off x="1775521" y="1556792"/>
            <a:ext cx="648072" cy="216024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A991E528-EC0F-1F97-6D03-EA8919B017B7}"/>
              </a:ext>
            </a:extLst>
          </p:cNvPr>
          <p:cNvSpPr/>
          <p:nvPr/>
        </p:nvSpPr>
        <p:spPr>
          <a:xfrm>
            <a:off x="1775520" y="1985318"/>
            <a:ext cx="2376263" cy="216024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1A5F2C-1DD5-5ADB-2414-ECDCF9D024C4}"/>
              </a:ext>
            </a:extLst>
          </p:cNvPr>
          <p:cNvSpPr txBox="1"/>
          <p:nvPr/>
        </p:nvSpPr>
        <p:spPr>
          <a:xfrm>
            <a:off x="6240016" y="3499991"/>
            <a:ext cx="4611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Main Menu ”Render” &gt; Render Animation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421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0B22CD-D703-3BCE-C269-911DDEC94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Rendering Output (4/4)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741C24-DF9C-3EE1-D978-03D8CC4D0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7" name="0001-0120">
            <a:hlinkClick r:id="" action="ppaction://media"/>
            <a:extLst>
              <a:ext uri="{FF2B5EF4-FFF2-40B4-BE49-F238E27FC236}">
                <a16:creationId xmlns:a16="http://schemas.microsoft.com/office/drawing/2014/main" id="{3A1D3E5D-EE39-C5A8-4133-E668035935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99456" y="1251824"/>
            <a:ext cx="7838977" cy="440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CFC0DA-5CC7-B61E-B217-E231E1250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ko-KR" dirty="0"/>
              <a:t>Pull out the Animation timeline 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B88D46-56BD-FF57-7A31-84ED87133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124743"/>
            <a:ext cx="11043247" cy="1008113"/>
          </a:xfrm>
        </p:spPr>
        <p:txBody>
          <a:bodyPr/>
          <a:lstStyle/>
          <a:p>
            <a:pPr marL="0" indent="0">
              <a:buNone/>
            </a:pPr>
            <a:r>
              <a:rPr kumimoji="1" lang="en" altLang="ko-KR" dirty="0"/>
              <a:t>Left-click and drag the boundary indicated by the arrow upward. </a:t>
            </a:r>
          </a:p>
          <a:p>
            <a:pPr marL="0" indent="0">
              <a:buNone/>
            </a:pPr>
            <a:r>
              <a:rPr kumimoji="1" lang="en" altLang="ko-KR" dirty="0"/>
              <a:t>Now we can see the animation timeline at the bottom of the workspace. 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63C3DE-7BBB-777E-6D3F-3056C7E90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D10324A-1E18-62A2-65F3-E40E8189D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16" y="2276870"/>
            <a:ext cx="4896544" cy="309781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9440F07-7A81-3E4C-1554-2457BAC65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1984" y="2276870"/>
            <a:ext cx="4896544" cy="309781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E92BE256-A9D1-5F65-4187-49FD5173B79E}"/>
              </a:ext>
            </a:extLst>
          </p:cNvPr>
          <p:cNvCxnSpPr/>
          <p:nvPr/>
        </p:nvCxnSpPr>
        <p:spPr>
          <a:xfrm flipH="1">
            <a:off x="1559496" y="4437112"/>
            <a:ext cx="432048" cy="792088"/>
          </a:xfrm>
          <a:prstGeom prst="straightConnector1">
            <a:avLst/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6AD90DA2-99FA-3B78-997D-C3DAC8F1D3FD}"/>
              </a:ext>
            </a:extLst>
          </p:cNvPr>
          <p:cNvSpPr/>
          <p:nvPr/>
        </p:nvSpPr>
        <p:spPr>
          <a:xfrm>
            <a:off x="5879976" y="4797152"/>
            <a:ext cx="4320480" cy="649539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279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2A06B4-6776-3769-FB2B-EA335C2AF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Keyframe Animation (1/5)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21D084-00BA-D300-3ECE-9E78E4386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Select object to animate (ex. cube)</a:t>
            </a:r>
          </a:p>
          <a:p>
            <a:r>
              <a:rPr kumimoji="1" lang="en-US" altLang="ko-KR" dirty="0"/>
              <a:t>To save the start keyframe at time 1, right-click in the workspace to pop up the menu and select "Insert keyframe". </a:t>
            </a:r>
          </a:p>
          <a:p>
            <a:endParaRPr kumimoji="1"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08B812-0E4F-DC70-1C0B-694C05F4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9189A0E-1A33-1F95-2735-13068FF3B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800" y="2060848"/>
            <a:ext cx="5328592" cy="334332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D79E3D4D-73D9-0E59-493D-167A1C994367}"/>
              </a:ext>
            </a:extLst>
          </p:cNvPr>
          <p:cNvSpPr/>
          <p:nvPr/>
        </p:nvSpPr>
        <p:spPr>
          <a:xfrm>
            <a:off x="7176120" y="4077073"/>
            <a:ext cx="1296144" cy="144015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953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AEBA5-7FF7-7A0D-C1BB-D7943227F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Keyframe Animation (2/5)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3BDDC9-8B7A-618C-0DE9-A05B68259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C591881-BFB3-8195-1EF2-F9AB86F394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168" y="1166167"/>
            <a:ext cx="3351133" cy="211881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DDD1281-377E-C61B-6CBB-D441D9A84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1784" y="1166167"/>
            <a:ext cx="3351133" cy="2118816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F3ECE1B-BF32-EA47-3B03-9954CD270C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0400" y="1166167"/>
            <a:ext cx="3406009" cy="214052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7CA8F9C3-4FFB-1D8F-FBF3-21C466FA9BB5}"/>
              </a:ext>
            </a:extLst>
          </p:cNvPr>
          <p:cNvSpPr/>
          <p:nvPr/>
        </p:nvSpPr>
        <p:spPr>
          <a:xfrm>
            <a:off x="983432" y="2852936"/>
            <a:ext cx="253675" cy="432047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CD743679-2388-5366-2A68-7FF6B44D6886}"/>
              </a:ext>
            </a:extLst>
          </p:cNvPr>
          <p:cNvSpPr/>
          <p:nvPr/>
        </p:nvSpPr>
        <p:spPr>
          <a:xfrm>
            <a:off x="5705759" y="1778111"/>
            <a:ext cx="606265" cy="498761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EB07BBCB-8C46-3444-2376-636A54463AFB}"/>
              </a:ext>
            </a:extLst>
          </p:cNvPr>
          <p:cNvSpPr/>
          <p:nvPr/>
        </p:nvSpPr>
        <p:spPr>
          <a:xfrm>
            <a:off x="6896652" y="2027602"/>
            <a:ext cx="606265" cy="1257381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199F7985-48CB-17BA-FE39-712AC0A25746}"/>
              </a:ext>
            </a:extLst>
          </p:cNvPr>
          <p:cNvSpPr/>
          <p:nvPr/>
        </p:nvSpPr>
        <p:spPr>
          <a:xfrm>
            <a:off x="9297921" y="2442593"/>
            <a:ext cx="1108067" cy="144016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185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EFCB1F2-1720-0957-E2EA-65F5208DA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369" y="980729"/>
            <a:ext cx="7342375" cy="460851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8C7099A-8F52-2051-DFFA-20D4251E6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Keyframe Animation (3/5)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ECAEC1-2EDE-9BCC-C013-1D82307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BDE1D576-144F-FAC9-C587-526AFE7D14DB}"/>
              </a:ext>
            </a:extLst>
          </p:cNvPr>
          <p:cNvSpPr/>
          <p:nvPr/>
        </p:nvSpPr>
        <p:spPr>
          <a:xfrm>
            <a:off x="597369" y="4834546"/>
            <a:ext cx="1682207" cy="610678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90B25FFA-17AE-373F-76E5-F13B6ED14334}"/>
              </a:ext>
            </a:extLst>
          </p:cNvPr>
          <p:cNvSpPr/>
          <p:nvPr/>
        </p:nvSpPr>
        <p:spPr>
          <a:xfrm>
            <a:off x="6816079" y="3316752"/>
            <a:ext cx="1169649" cy="1517794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602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F0C64A-3588-E5C0-99FD-549FBEE41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Keyframe Animation (4/5)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99BA7A-1C3B-9C08-26C5-F48AC4824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C5FE15-FA38-5026-D8B3-2CAE263A3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48" y="1213250"/>
            <a:ext cx="7060356" cy="44315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55ADC114-4D28-F0B3-A4B4-9C4CE1B88117}"/>
              </a:ext>
            </a:extLst>
          </p:cNvPr>
          <p:cNvSpPr/>
          <p:nvPr/>
        </p:nvSpPr>
        <p:spPr>
          <a:xfrm>
            <a:off x="5807968" y="4797153"/>
            <a:ext cx="720080" cy="216024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2ACA5F1B-7A13-D303-1963-EE6070C1BF56}"/>
              </a:ext>
            </a:extLst>
          </p:cNvPr>
          <p:cNvSpPr/>
          <p:nvPr/>
        </p:nvSpPr>
        <p:spPr>
          <a:xfrm>
            <a:off x="3575720" y="4797153"/>
            <a:ext cx="144016" cy="216024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72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3CA0E8-7834-0B44-953E-3C17E4244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en-US" dirty="0"/>
              <a:t>Keyframe Animation (5/5)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047C89-1D38-8D4A-AD78-21979F532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/>
            </a:pPr>
            <a:r>
              <a:rPr kumimoji="1" lang="en-US" altLang="ko-Kore-KR" dirty="0"/>
              <a:t>Object selection</a:t>
            </a:r>
          </a:p>
          <a:p>
            <a:pPr marL="457200" indent="-457200">
              <a:buFont typeface="+mj-lt"/>
              <a:buAutoNum type="arabicParenR"/>
            </a:pPr>
            <a:r>
              <a:rPr kumimoji="1" lang="en-US" altLang="ko-Kore-KR" dirty="0"/>
              <a:t>Move the pointer to the desired key on the timeline</a:t>
            </a:r>
          </a:p>
          <a:p>
            <a:pPr marL="457200" indent="-457200">
              <a:buFont typeface="+mj-lt"/>
              <a:buAutoNum type="arabicParenR"/>
            </a:pPr>
            <a:r>
              <a:rPr kumimoji="1" lang="en-US" altLang="ko-Kore-KR" dirty="0"/>
              <a:t>Object transformation (translation, rotation, scale, etc.)</a:t>
            </a:r>
          </a:p>
          <a:p>
            <a:pPr marL="457200" indent="-457200">
              <a:buFont typeface="+mj-lt"/>
              <a:buAutoNum type="arabicParenR"/>
            </a:pPr>
            <a:r>
              <a:rPr kumimoji="1" lang="en-US" altLang="ko-Kore-KR" dirty="0"/>
              <a:t>In the Workspace, right mouse button</a:t>
            </a:r>
            <a:r>
              <a:rPr kumimoji="1" lang="ko-KR" altLang="en-US" dirty="0"/>
              <a:t> </a:t>
            </a:r>
            <a:r>
              <a:rPr kumimoji="1" lang="en-US" altLang="ko-KR" dirty="0"/>
              <a:t>menu</a:t>
            </a:r>
            <a:r>
              <a:rPr kumimoji="1" lang="en-US" altLang="ko-Kore-KR" dirty="0"/>
              <a:t> &gt; Insert Keyframe (hotkey '</a:t>
            </a:r>
            <a:r>
              <a:rPr kumimoji="1" lang="en-US" altLang="ko-Kore-KR" dirty="0" err="1"/>
              <a:t>i</a:t>
            </a:r>
            <a:r>
              <a:rPr kumimoji="1" lang="en-US" altLang="ko-Kore-KR" dirty="0"/>
              <a:t>')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CD764D-E770-5447-ADCC-90E8456F3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34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CDE55B-D19D-68C3-CACA-9499BD399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Rendering Output (1/4)</a:t>
            </a:r>
            <a:endParaRPr kumimoji="1"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D801CF9-AFD0-F64A-1A1E-F397B6D50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7409" y="1155147"/>
            <a:ext cx="2808096" cy="479413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6B115F-F43D-6674-ED3E-CD1213BE2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7F037CAC-0A22-B2A7-41C2-9B7C5CD4E491}"/>
              </a:ext>
            </a:extLst>
          </p:cNvPr>
          <p:cNvSpPr/>
          <p:nvPr/>
        </p:nvSpPr>
        <p:spPr>
          <a:xfrm>
            <a:off x="799525" y="1628800"/>
            <a:ext cx="183908" cy="250638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cxnSp>
        <p:nvCxnSpPr>
          <p:cNvPr id="13" name="꺾인 연결선[E] 12">
            <a:extLst>
              <a:ext uri="{FF2B5EF4-FFF2-40B4-BE49-F238E27FC236}">
                <a16:creationId xmlns:a16="http://schemas.microsoft.com/office/drawing/2014/main" id="{5EC4C378-37E9-EB58-E998-32E77C51EF5C}"/>
              </a:ext>
            </a:extLst>
          </p:cNvPr>
          <p:cNvCxnSpPr>
            <a:cxnSpLocks/>
            <a:stCxn id="17" idx="1"/>
            <a:endCxn id="11" idx="1"/>
          </p:cNvCxnSpPr>
          <p:nvPr/>
        </p:nvCxnSpPr>
        <p:spPr>
          <a:xfrm rot="10800000" flipV="1">
            <a:off x="799525" y="1067937"/>
            <a:ext cx="5574536" cy="686181"/>
          </a:xfrm>
          <a:prstGeom prst="bentConnector3">
            <a:avLst>
              <a:gd name="adj1" fmla="val 104101"/>
            </a:avLst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201B625-BF17-0CF9-89BD-47CDC4DEBAB6}"/>
              </a:ext>
            </a:extLst>
          </p:cNvPr>
          <p:cNvSpPr txBox="1"/>
          <p:nvPr/>
        </p:nvSpPr>
        <p:spPr>
          <a:xfrm>
            <a:off x="6374061" y="883272"/>
            <a:ext cx="2172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1) Render Property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548484-ABE1-37EB-5460-1FC4608EAF55}"/>
              </a:ext>
            </a:extLst>
          </p:cNvPr>
          <p:cNvSpPr txBox="1"/>
          <p:nvPr/>
        </p:nvSpPr>
        <p:spPr>
          <a:xfrm>
            <a:off x="6374061" y="2108812"/>
            <a:ext cx="3857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2) Select Renderer</a:t>
            </a:r>
          </a:p>
          <a:p>
            <a:r>
              <a:rPr kumimoji="1" lang="en-US" altLang="ko-KR" dirty="0">
                <a:solidFill>
                  <a:srgbClr val="FF0000"/>
                </a:solidFill>
              </a:rPr>
              <a:t>   : EEVEE (fast</a:t>
            </a:r>
            <a:r>
              <a:rPr kumimoji="1" lang="ko-KR" altLang="en-US" dirty="0">
                <a:solidFill>
                  <a:srgbClr val="FF0000"/>
                </a:solidFill>
              </a:rPr>
              <a:t> </a:t>
            </a:r>
            <a:r>
              <a:rPr kumimoji="1" lang="en-US" altLang="ko-KR" dirty="0">
                <a:solidFill>
                  <a:srgbClr val="FF0000"/>
                </a:solidFill>
              </a:rPr>
              <a:t>but lower quality)</a:t>
            </a:r>
          </a:p>
          <a:p>
            <a:r>
              <a:rPr kumimoji="1" lang="en-US" altLang="ko-KR" dirty="0">
                <a:solidFill>
                  <a:srgbClr val="FF0000"/>
                </a:solidFill>
              </a:rPr>
              <a:t>   : Cycles (slow but higher quality)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21" name="꺾인 연결선[E] 20">
            <a:extLst>
              <a:ext uri="{FF2B5EF4-FFF2-40B4-BE49-F238E27FC236}">
                <a16:creationId xmlns:a16="http://schemas.microsoft.com/office/drawing/2014/main" id="{8AF80076-AB48-A00E-47AD-6E3224FB37E2}"/>
              </a:ext>
            </a:extLst>
          </p:cNvPr>
          <p:cNvCxnSpPr>
            <a:cxnSpLocks/>
            <a:stCxn id="19" idx="1"/>
            <a:endCxn id="25" idx="3"/>
          </p:cNvCxnSpPr>
          <p:nvPr/>
        </p:nvCxnSpPr>
        <p:spPr>
          <a:xfrm rot="10800000">
            <a:off x="3607621" y="1718115"/>
            <a:ext cx="2766441" cy="852362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01D20633-4852-301F-E4EF-9453A34858D7}"/>
              </a:ext>
            </a:extLst>
          </p:cNvPr>
          <p:cNvSpPr/>
          <p:nvPr/>
        </p:nvSpPr>
        <p:spPr>
          <a:xfrm>
            <a:off x="1199455" y="1628800"/>
            <a:ext cx="2408165" cy="178630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36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/>
      <p:bldP spid="19" grpId="0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45C0485-0C72-C765-CFB3-725C881C9B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20" y="1207029"/>
            <a:ext cx="2819885" cy="481426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ECDE55B-D19D-68C3-CACA-9499BD399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Rendering Output (2/4)</a:t>
            </a:r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6B115F-F43D-6674-ED3E-CD1213BE2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7F037CAC-0A22-B2A7-41C2-9B7C5CD4E491}"/>
              </a:ext>
            </a:extLst>
          </p:cNvPr>
          <p:cNvSpPr/>
          <p:nvPr/>
        </p:nvSpPr>
        <p:spPr>
          <a:xfrm>
            <a:off x="799525" y="1882218"/>
            <a:ext cx="183908" cy="250638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cxnSp>
        <p:nvCxnSpPr>
          <p:cNvPr id="13" name="꺾인 연결선[E] 12">
            <a:extLst>
              <a:ext uri="{FF2B5EF4-FFF2-40B4-BE49-F238E27FC236}">
                <a16:creationId xmlns:a16="http://schemas.microsoft.com/office/drawing/2014/main" id="{5EC4C378-37E9-EB58-E998-32E77C51EF5C}"/>
              </a:ext>
            </a:extLst>
          </p:cNvPr>
          <p:cNvCxnSpPr>
            <a:cxnSpLocks/>
            <a:stCxn id="17" idx="1"/>
            <a:endCxn id="11" idx="1"/>
          </p:cNvCxnSpPr>
          <p:nvPr/>
        </p:nvCxnSpPr>
        <p:spPr>
          <a:xfrm rot="10800000" flipV="1">
            <a:off x="799525" y="1067937"/>
            <a:ext cx="5574536" cy="939599"/>
          </a:xfrm>
          <a:prstGeom prst="bentConnector3">
            <a:avLst>
              <a:gd name="adj1" fmla="val 104101"/>
            </a:avLst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201B625-BF17-0CF9-89BD-47CDC4DEBAB6}"/>
              </a:ext>
            </a:extLst>
          </p:cNvPr>
          <p:cNvSpPr txBox="1"/>
          <p:nvPr/>
        </p:nvSpPr>
        <p:spPr>
          <a:xfrm>
            <a:off x="6374061" y="883272"/>
            <a:ext cx="2179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1) Output Property</a:t>
            </a:r>
            <a:endParaRPr kumimoji="1" lang="ko-KR" altLang="en-US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548484-ABE1-37EB-5460-1FC4608EAF55}"/>
              </a:ext>
            </a:extLst>
          </p:cNvPr>
          <p:cNvSpPr txBox="1"/>
          <p:nvPr/>
        </p:nvSpPr>
        <p:spPr>
          <a:xfrm>
            <a:off x="6374061" y="2108812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2) Select Output Directory</a:t>
            </a:r>
          </a:p>
        </p:txBody>
      </p:sp>
      <p:cxnSp>
        <p:nvCxnSpPr>
          <p:cNvPr id="21" name="꺾인 연결선[E] 20">
            <a:extLst>
              <a:ext uri="{FF2B5EF4-FFF2-40B4-BE49-F238E27FC236}">
                <a16:creationId xmlns:a16="http://schemas.microsoft.com/office/drawing/2014/main" id="{8AF80076-AB48-A00E-47AD-6E3224FB37E2}"/>
              </a:ext>
            </a:extLst>
          </p:cNvPr>
          <p:cNvCxnSpPr>
            <a:cxnSpLocks/>
            <a:stCxn id="19" idx="1"/>
            <a:endCxn id="25" idx="3"/>
          </p:cNvCxnSpPr>
          <p:nvPr/>
        </p:nvCxnSpPr>
        <p:spPr>
          <a:xfrm rot="10800000" flipV="1">
            <a:off x="3535613" y="2293477"/>
            <a:ext cx="2838448" cy="2414359"/>
          </a:xfrm>
          <a:prstGeom prst="bentConnector3">
            <a:avLst>
              <a:gd name="adj1" fmla="val 65852"/>
            </a:avLst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01D20633-4852-301F-E4EF-9453A34858D7}"/>
              </a:ext>
            </a:extLst>
          </p:cNvPr>
          <p:cNvSpPr/>
          <p:nvPr/>
        </p:nvSpPr>
        <p:spPr>
          <a:xfrm>
            <a:off x="1127448" y="4618522"/>
            <a:ext cx="2408165" cy="178630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A32B38-CB74-CB46-4A06-735E272CC5FD}"/>
              </a:ext>
            </a:extLst>
          </p:cNvPr>
          <p:cNvSpPr txBox="1"/>
          <p:nvPr/>
        </p:nvSpPr>
        <p:spPr>
          <a:xfrm>
            <a:off x="6378193" y="3789040"/>
            <a:ext cx="2843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FF0000"/>
                </a:solidFill>
              </a:rPr>
              <a:t>3) Select “</a:t>
            </a:r>
            <a:r>
              <a:rPr kumimoji="1" lang="en-US" altLang="ko-KR" dirty="0" err="1">
                <a:solidFill>
                  <a:srgbClr val="FF0000"/>
                </a:solidFill>
              </a:rPr>
              <a:t>FFmpeg</a:t>
            </a:r>
            <a:r>
              <a:rPr kumimoji="1" lang="en-US" altLang="ko-KR" dirty="0">
                <a:solidFill>
                  <a:srgbClr val="FF0000"/>
                </a:solidFill>
              </a:rPr>
              <a:t> Video”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5392B4C1-5EE9-2884-A3C2-E555331E1757}"/>
              </a:ext>
            </a:extLst>
          </p:cNvPr>
          <p:cNvSpPr/>
          <p:nvPr/>
        </p:nvSpPr>
        <p:spPr>
          <a:xfrm>
            <a:off x="1127447" y="5141275"/>
            <a:ext cx="2408165" cy="178630"/>
          </a:xfrm>
          <a:prstGeom prst="roundRect">
            <a:avLst/>
          </a:prstGeom>
          <a:ln w="25400">
            <a:solidFill>
              <a:srgbClr val="FF0000"/>
            </a:solidFill>
          </a:ln>
        </p:spPr>
        <p:txBody>
          <a:bodyPr wrap="square" rtlCol="0" anchor="ctr">
            <a:noAutofit/>
          </a:bodyPr>
          <a:lstStyle/>
          <a:p>
            <a:pPr algn="l"/>
            <a:endParaRPr kumimoji="1" lang="ko-KR" altLang="en-US" b="1" dirty="0">
              <a:solidFill>
                <a:srgbClr val="9B2393"/>
              </a:solidFill>
              <a:latin typeface="Menlo" panose="020B0609030804020204" pitchFamily="49" charset="0"/>
            </a:endParaRPr>
          </a:p>
        </p:txBody>
      </p:sp>
      <p:cxnSp>
        <p:nvCxnSpPr>
          <p:cNvPr id="10" name="꺾인 연결선[E] 9">
            <a:extLst>
              <a:ext uri="{FF2B5EF4-FFF2-40B4-BE49-F238E27FC236}">
                <a16:creationId xmlns:a16="http://schemas.microsoft.com/office/drawing/2014/main" id="{0998EF7D-DA26-5CE4-ED2B-DBCC3A890EE6}"/>
              </a:ext>
            </a:extLst>
          </p:cNvPr>
          <p:cNvCxnSpPr>
            <a:cxnSpLocks/>
            <a:stCxn id="8" idx="1"/>
            <a:endCxn id="9" idx="3"/>
          </p:cNvCxnSpPr>
          <p:nvPr/>
        </p:nvCxnSpPr>
        <p:spPr>
          <a:xfrm rot="10800000" flipV="1">
            <a:off x="3535613" y="3973706"/>
            <a:ext cx="2842581" cy="1256884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35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/>
      <p:bldP spid="19" grpId="0"/>
      <p:bldP spid="25" grpId="0" animBg="1"/>
      <p:bldP spid="8" grpId="0"/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EyYfx3OmhATBfnFJF70RTJ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yTjGoKkDx7872bNophISu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dJ2ZZJRYtHT4YRfL83qtV"/>
</p:tagLst>
</file>

<file path=ppt/theme/theme1.xml><?xml version="1.0" encoding="utf-8"?>
<a:theme xmlns:a="http://schemas.openxmlformats.org/drawingml/2006/main" name="1_Office 테마">
  <a:themeElements>
    <a:clrScheme name="사용자 지정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89244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bg1">
              <a:lumMod val="75000"/>
            </a:schemeClr>
          </a:solidFill>
        </a:ln>
      </a:spPr>
      <a:bodyPr wrap="square">
        <a:noAutofit/>
      </a:bodyPr>
      <a:lstStyle>
        <a:defPPr algn="l">
          <a:defRPr b="1" dirty="0" smtClean="0">
            <a:solidFill>
              <a:srgbClr val="9B2393"/>
            </a:solidFill>
            <a:latin typeface="Menlo" panose="020B0609030804020204" pitchFamily="49" charset="0"/>
          </a:defRPr>
        </a:defPPr>
      </a:lstStyle>
    </a:spDef>
    <a:txDef>
      <a:spPr>
        <a:noFill/>
      </a:spPr>
      <a:bodyPr wrap="square">
        <a:spAutoFit/>
      </a:bodyPr>
      <a:lstStyle>
        <a:defPPr marL="285750" indent="-285750" algn="l">
          <a:buFont typeface="Arial" panose="020B0604020202020204" pitchFamily="34" charset="0"/>
          <a:buChar char="•"/>
          <a:defRPr sz="2000" dirty="0" smtClean="0">
            <a:solidFill>
              <a:schemeClr val="tx1">
                <a:lumMod val="65000"/>
                <a:lumOff val="35000"/>
              </a:schemeClr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12734</TotalTime>
  <Words>1005</Words>
  <Application>Microsoft Macintosh PowerPoint</Application>
  <PresentationFormat>와이드스크린</PresentationFormat>
  <Paragraphs>106</Paragraphs>
  <Slides>11</Slides>
  <Notes>11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맑은 고딕</vt:lpstr>
      <vt:lpstr>시스템 서체 일반체</vt:lpstr>
      <vt:lpstr>NanumSquare Neo OTF Regular</vt:lpstr>
      <vt:lpstr>Arial</vt:lpstr>
      <vt:lpstr>Menlo</vt:lpstr>
      <vt:lpstr>Tahoma</vt:lpstr>
      <vt:lpstr>Wingdings</vt:lpstr>
      <vt:lpstr>1_Office 테마</vt:lpstr>
      <vt:lpstr>10_2 Blender: Animation</vt:lpstr>
      <vt:lpstr>Pull out the Animation timeline </vt:lpstr>
      <vt:lpstr>Keyframe Animation (1/5)</vt:lpstr>
      <vt:lpstr>Keyframe Animation (2/5)</vt:lpstr>
      <vt:lpstr>Keyframe Animation (3/5)</vt:lpstr>
      <vt:lpstr>Keyframe Animation (4/5)</vt:lpstr>
      <vt:lpstr>Keyframe Animation (5/5)</vt:lpstr>
      <vt:lpstr>Rendering Output (1/4)</vt:lpstr>
      <vt:lpstr>Rendering Output (2/4)</vt:lpstr>
      <vt:lpstr>Rendering Output (3/4)</vt:lpstr>
      <vt:lpstr>Rendering Output (4/4)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인권 이</cp:lastModifiedBy>
  <cp:revision>652</cp:revision>
  <cp:lastPrinted>2024-05-12T09:53:51Z</cp:lastPrinted>
  <dcterms:created xsi:type="dcterms:W3CDTF">2006-10-05T04:04:58Z</dcterms:created>
  <dcterms:modified xsi:type="dcterms:W3CDTF">2025-04-12T11:36:07Z</dcterms:modified>
</cp:coreProperties>
</file>

<file path=docProps/thumbnail.jpeg>
</file>